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307" r:id="rId10"/>
    <p:sldId id="308" r:id="rId11"/>
    <p:sldId id="265" r:id="rId12"/>
    <p:sldId id="266" r:id="rId13"/>
    <p:sldId id="309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88" r:id="rId38"/>
    <p:sldId id="316" r:id="rId39"/>
    <p:sldId id="310" r:id="rId40"/>
    <p:sldId id="290" r:id="rId41"/>
    <p:sldId id="291" r:id="rId42"/>
    <p:sldId id="294" r:id="rId43"/>
    <p:sldId id="292" r:id="rId44"/>
    <p:sldId id="295" r:id="rId45"/>
    <p:sldId id="311" r:id="rId46"/>
    <p:sldId id="313" r:id="rId47"/>
    <p:sldId id="315" r:id="rId48"/>
    <p:sldId id="296" r:id="rId49"/>
    <p:sldId id="297" r:id="rId50"/>
    <p:sldId id="298" r:id="rId51"/>
    <p:sldId id="317" r:id="rId52"/>
    <p:sldId id="30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en-US" sz="5400" dirty="0"/>
              <a:t>Hierarchical Attention Networks From Scratch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0068"/>
            <a:ext cx="8946541" cy="2736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33" y="1466194"/>
            <a:ext cx="10399988" cy="4750675"/>
          </a:xfrm>
        </p:spPr>
        <p:txBody>
          <a:bodyPr>
            <a:normAutofit/>
          </a:bodyPr>
          <a:lstStyle/>
          <a:p>
            <a:r>
              <a:rPr lang="en-US" sz="1800" dirty="0"/>
              <a:t>Traditional Neuron: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  <a:p>
            <a:r>
              <a:rPr lang="en-US" sz="1800" dirty="0"/>
              <a:t>Recurrent Neuron:</a:t>
            </a:r>
            <a:br>
              <a:rPr lang="en-US" sz="1800" dirty="0"/>
            </a:br>
            <a:r>
              <a:rPr lang="en-US" sz="1800" dirty="0"/>
              <a:t>output = sigmoid(weights1 * input + weights2 * </a:t>
            </a:r>
            <a:r>
              <a:rPr lang="en-US" sz="1800" dirty="0" err="1"/>
              <a:t>previous_output</a:t>
            </a:r>
            <a:r>
              <a:rPr lang="en-US" sz="1800" dirty="0"/>
              <a:t> + bias)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30" y="3559970"/>
            <a:ext cx="7394742" cy="27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15" y="3506771"/>
            <a:ext cx="8421275" cy="261974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46233" y="1853248"/>
            <a:ext cx="10399988" cy="436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 fontScale="92500"/>
          </a:bodyPr>
          <a:lstStyle/>
          <a:p>
            <a:r>
              <a:rPr lang="en-US" dirty="0"/>
              <a:t>In a basic RNN, new data is written into each cell at every timestep</a:t>
            </a:r>
          </a:p>
          <a:p>
            <a:r>
              <a:rPr lang="en-US" dirty="0"/>
              <a:t>Data from timesteps very early on get diluted because they are written over so many times</a:t>
            </a:r>
          </a:p>
          <a:p>
            <a:r>
              <a:rPr lang="en-US" dirty="0"/>
              <a:t>In the example below, data from the first timestep is read into the RNN</a:t>
            </a:r>
          </a:p>
          <a:p>
            <a:r>
              <a:rPr lang="en-US" dirty="0"/>
              <a:t>At each subsequent timestep, the RNN factors in data from the current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298028"/>
            <a:ext cx="9075957" cy="3053256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3-5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9" y="4311819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26176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80" y="381525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2110"/>
            <a:ext cx="9075957" cy="48662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9408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075957" cy="4740165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79155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6780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08234"/>
            <a:ext cx="9527902" cy="4897821"/>
          </a:xfrm>
        </p:spPr>
        <p:txBody>
          <a:bodyPr>
            <a:normAutofit/>
          </a:bodyPr>
          <a:lstStyle/>
          <a:p>
            <a:r>
              <a:rPr lang="en-US" dirty="0"/>
              <a:t>National Cancer Institute has asked Oak Ridge National Lab to develop a program that can automatically classify cancer pathology reports</a:t>
            </a:r>
          </a:p>
          <a:p>
            <a:r>
              <a:rPr lang="en-US" dirty="0"/>
              <a:t>Pathology reports are what doctors write up when they diagnose cancer, and NCI uses them to calculate national statistics and track health trends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Different doctors use different terminology to label the same types of cancer</a:t>
            </a:r>
          </a:p>
          <a:p>
            <a:pPr lvl="1"/>
            <a:r>
              <a:rPr lang="en-US" dirty="0"/>
              <a:t>Some diagnoses may reference other types of cancer or other organs that are not the actual cancer being diagnosed</a:t>
            </a:r>
          </a:p>
          <a:p>
            <a:pPr lvl="1"/>
            <a:r>
              <a:rPr lang="en-US" dirty="0"/>
              <a:t>Typos</a:t>
            </a:r>
          </a:p>
          <a:p>
            <a:r>
              <a:rPr lang="en-US" dirty="0"/>
              <a:t>Task: given a pathology report, teach a program to find the type of cancer, location of cancer, histological grade,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26643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memory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85992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39917"/>
            <a:ext cx="9433309" cy="4808481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7405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7365"/>
            <a:ext cx="9075957" cy="4861033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6579"/>
            <a:ext cx="9516562" cy="4703377"/>
          </a:xfrm>
        </p:spPr>
        <p:txBody>
          <a:bodyPr>
            <a:normAutofit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  <a:p>
            <a:pPr lvl="1"/>
            <a:r>
              <a:rPr lang="en-US" dirty="0"/>
              <a:t>A long vector (equal to the length of your vocabulary) where each index represents one word in the vocabulary</a:t>
            </a:r>
          </a:p>
          <a:p>
            <a:pPr lvl="1"/>
            <a:r>
              <a:rPr lang="en-US" dirty="0"/>
              <a:t>For each word, the index corresponding to that word is set to 1, and everything else is set to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3" y="4492409"/>
            <a:ext cx="4555724" cy="2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77007"/>
            <a:ext cx="9781256" cy="4971391"/>
          </a:xfrm>
        </p:spPr>
        <p:txBody>
          <a:bodyPr>
            <a:normAutofit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488137"/>
            <a:ext cx="6886236" cy="20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7877"/>
            <a:ext cx="9075957" cy="4850522"/>
          </a:xfrm>
        </p:spPr>
        <p:txBody>
          <a:bodyPr>
            <a:normAutofit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09016"/>
              </p:ext>
            </p:extLst>
          </p:nvPr>
        </p:nvGraphicFramePr>
        <p:xfrm>
          <a:off x="1760483" y="4160870"/>
          <a:ext cx="760949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8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521898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4434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1403685"/>
            <a:ext cx="6633411" cy="4844714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654" y="1853248"/>
            <a:ext cx="4926313" cy="36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29916" y="1487214"/>
            <a:ext cx="5205663" cy="4761184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24" y="360948"/>
            <a:ext cx="5644668" cy="61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Many types of classifiers were tested:</a:t>
            </a:r>
          </a:p>
          <a:p>
            <a:pPr lvl="1"/>
            <a:r>
              <a:rPr lang="en-US" dirty="0"/>
              <a:t>Traditional machine learning classifiers: Naive Bayes, Random Forests, and XG-Boost</a:t>
            </a:r>
          </a:p>
          <a:p>
            <a:pPr lvl="1"/>
            <a:r>
              <a:rPr lang="en-US" dirty="0"/>
              <a:t>Traditional machine learning classifiers require manually defined features, such as bag of words or </a:t>
            </a:r>
            <a:r>
              <a:rPr lang="en-US" dirty="0" err="1"/>
              <a:t>tf-idf</a:t>
            </a:r>
            <a:endParaRPr lang="en-US" dirty="0"/>
          </a:p>
          <a:p>
            <a:pPr lvl="1"/>
            <a:r>
              <a:rPr lang="en-US" dirty="0"/>
              <a:t>Deep learning methods: convolutional neural networks and recurrent neural networks</a:t>
            </a:r>
          </a:p>
          <a:p>
            <a:pPr lvl="1"/>
            <a:r>
              <a:rPr lang="en-US" dirty="0"/>
              <a:t>Given enough data, deep learning methods can learn their own features, such as which words or phrases are important</a:t>
            </a:r>
          </a:p>
          <a:p>
            <a:r>
              <a:rPr lang="en-US" dirty="0"/>
              <a:t>Hierarchical Attention Network is a relatively new deep learning model that came out last year and is one of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710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 on 20 Newsgroups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5" y="1152983"/>
            <a:ext cx="10957034" cy="54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27747"/>
            <a:ext cx="9075957" cy="4820651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23" y="3439951"/>
            <a:ext cx="7428121" cy="30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5021"/>
            <a:ext cx="9075957" cy="4703377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6123656" cy="468733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09" y="1545021"/>
            <a:ext cx="4978128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728952"/>
            <a:ext cx="9764385" cy="4519447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12" y="4151265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1534511"/>
          </a:xfrm>
        </p:spPr>
        <p:txBody>
          <a:bodyPr>
            <a:normAutofit fontScale="92500"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428930"/>
            <a:ext cx="7568379" cy="30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of each timestep is</a:t>
            </a:r>
          </a:p>
          <a:p>
            <a:r>
              <a:rPr lang="en-US" dirty="0"/>
              <a:t>It uses a single layer feedforward network with a </a:t>
            </a:r>
            <a:r>
              <a:rPr lang="en-US" dirty="0" err="1"/>
              <a:t>softmax</a:t>
            </a:r>
            <a:r>
              <a:rPr lang="en-US" dirty="0"/>
              <a:t> output</a:t>
            </a:r>
          </a:p>
          <a:p>
            <a:r>
              <a:rPr lang="en-US" dirty="0"/>
              <a:t>At each timestep, the output of the LSTM/GRU is fed into the feedforward network</a:t>
            </a:r>
          </a:p>
          <a:p>
            <a:r>
              <a:rPr lang="en-US" dirty="0"/>
              <a:t>The output of the feedforward network is a single value that is saved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/>
          </a:bodyPr>
          <a:lstStyle/>
          <a:p>
            <a:r>
              <a:rPr lang="en-US" dirty="0"/>
              <a:t>Repeat for all timesteps in your segment (e.g. sentence, tweet, Yelp review)</a:t>
            </a:r>
          </a:p>
          <a:p>
            <a:r>
              <a:rPr lang="en-US" dirty="0"/>
              <a:t>Calculate a </a:t>
            </a:r>
            <a:r>
              <a:rPr lang="en-US" dirty="0" err="1"/>
              <a:t>softmax</a:t>
            </a:r>
            <a:r>
              <a:rPr lang="en-US" dirty="0"/>
              <a:t> over all saved outputs from the attention network to generate weights representing how important each timestep was</a:t>
            </a:r>
          </a:p>
          <a:p>
            <a:r>
              <a:rPr lang="en-US" dirty="0"/>
              <a:t>Multiply the output at each timestep with its importance and add to create a weighted average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70" y="156828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453" y="1802523"/>
            <a:ext cx="4499811" cy="4445875"/>
          </a:xfrm>
        </p:spPr>
        <p:txBody>
          <a:bodyPr>
            <a:normAutofit fontScale="92500"/>
          </a:bodyPr>
          <a:lstStyle/>
          <a:p>
            <a:r>
              <a:rPr lang="en-US" dirty="0"/>
              <a:t>Attention mechanisms can take into account “context” to determine what’s important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weights for the feedforward network are set to a vector that represents “context”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80252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4750675"/>
          </a:xfrm>
        </p:spPr>
        <p:txBody>
          <a:bodyPr>
            <a:normAutofit/>
          </a:bodyPr>
          <a:lstStyle/>
          <a:p>
            <a:r>
              <a:rPr lang="en-US" dirty="0"/>
              <a:t>Learn how Hierarchical Attention Networks work from scratch</a:t>
            </a:r>
          </a:p>
          <a:p>
            <a:pPr lvl="1"/>
            <a:r>
              <a:rPr lang="en-US" dirty="0"/>
              <a:t>Review of Basic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r>
              <a:rPr lang="en-US" dirty="0"/>
              <a:t>Hierarchical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4" y="3074276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02523"/>
            <a:ext cx="9764385" cy="4445875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911364"/>
            <a:ext cx="11226380" cy="33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02221"/>
            <a:ext cx="4919116" cy="3857296"/>
          </a:xfrm>
        </p:spPr>
        <p:txBody>
          <a:bodyPr>
            <a:normAutofit/>
          </a:bodyPr>
          <a:lstStyle/>
          <a:p>
            <a:r>
              <a:rPr lang="en-US" dirty="0"/>
              <a:t>Deep learning document classification model based on bidirectional LSTMs/GRUs with attention mechanisms</a:t>
            </a:r>
          </a:p>
          <a:p>
            <a:r>
              <a:rPr lang="en-US" dirty="0"/>
              <a:t>Composed of “hierarchies” where the outputs of the lower hierarchies become the inputs to the upper hierarchies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5966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lower hierarchy processes one sentence at a time</a:t>
            </a:r>
          </a:p>
          <a:p>
            <a:pPr lvl="1"/>
            <a:r>
              <a:rPr lang="en-US" dirty="0"/>
              <a:t>The words in the sentence are fed into a bidirectional LSTM as word2vec embeddings</a:t>
            </a:r>
          </a:p>
          <a:p>
            <a:pPr lvl="1"/>
            <a:r>
              <a:rPr lang="en-US" dirty="0"/>
              <a:t>The LSTM outputs are fed into an attention mechanism that determines which words are most important</a:t>
            </a:r>
          </a:p>
          <a:p>
            <a:pPr lvl="1"/>
            <a:r>
              <a:rPr lang="en-US" dirty="0"/>
              <a:t>The final output is a weighted embedding that represents the meaning of the sentence</a:t>
            </a:r>
          </a:p>
          <a:p>
            <a:pPr lvl="1"/>
            <a:r>
              <a:rPr lang="en-US" dirty="0"/>
              <a:t>This is repeated for every sentence in the document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1643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</a:t>
            </a:r>
            <a:br>
              <a:rPr lang="en-US" sz="3600" dirty="0"/>
            </a:br>
            <a:r>
              <a:rPr lang="en-US" sz="3600" dirty="0"/>
              <a:t>Attention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02524"/>
            <a:ext cx="5281723" cy="45457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model has two "hierarchies“</a:t>
            </a:r>
          </a:p>
          <a:p>
            <a:pPr lvl="1"/>
            <a:r>
              <a:rPr lang="en-US" dirty="0"/>
              <a:t>The upper hierarchy processes the entire document</a:t>
            </a:r>
          </a:p>
          <a:p>
            <a:pPr lvl="1"/>
            <a:r>
              <a:rPr lang="en-US" dirty="0"/>
              <a:t>The sentence embeddings from the lower hierarchy are fed into a bidirectional LSTM</a:t>
            </a:r>
          </a:p>
          <a:p>
            <a:pPr lvl="1"/>
            <a:r>
              <a:rPr lang="en-US" dirty="0"/>
              <a:t>The LSTM outputs are fed into an attention mechanism that determines which sentences are most important</a:t>
            </a:r>
          </a:p>
          <a:p>
            <a:pPr lvl="1"/>
            <a:r>
              <a:rPr lang="en-US" dirty="0"/>
              <a:t>The final output is a weighted embedding that represents the meaning of the entire document</a:t>
            </a:r>
          </a:p>
          <a:p>
            <a:pPr lvl="1"/>
            <a:r>
              <a:rPr lang="en-US" dirty="0"/>
              <a:t>This embedding is fed into a final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89986" y="452717"/>
            <a:ext cx="5191453" cy="605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6109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4440619"/>
          </a:xfrm>
        </p:spPr>
        <p:txBody>
          <a:bodyPr>
            <a:normAutofit/>
          </a:bodyPr>
          <a:lstStyle/>
          <a:p>
            <a:r>
              <a:rPr lang="en-US" dirty="0"/>
              <a:t>~1000 cancer pathology reports, all cases of breast and lung cancer</a:t>
            </a:r>
          </a:p>
          <a:p>
            <a:r>
              <a:rPr lang="en-US" dirty="0"/>
              <a:t>Two main tasks – primary site classification and histological grade classification</a:t>
            </a:r>
          </a:p>
          <a:p>
            <a:r>
              <a:rPr lang="en-US" dirty="0"/>
              <a:t>10 – fold cross validation used, 30 epochs per fold</a:t>
            </a:r>
          </a:p>
          <a:p>
            <a:r>
              <a:rPr lang="en-US" dirty="0"/>
              <a:t>HAN takes approximately 6 hours to train per fold on an </a:t>
            </a:r>
            <a:r>
              <a:rPr lang="en-US" dirty="0" err="1"/>
              <a:t>Nvidia</a:t>
            </a:r>
            <a:r>
              <a:rPr lang="en-US" dirty="0"/>
              <a:t> Titan GPU</a:t>
            </a:r>
          </a:p>
          <a:p>
            <a:pPr lvl="1"/>
            <a:r>
              <a:rPr lang="en-US" dirty="0"/>
              <a:t>3 days total to do 10-fold cross validation</a:t>
            </a:r>
          </a:p>
          <a:p>
            <a:pPr lvl="1"/>
            <a:r>
              <a:rPr lang="en-US" dirty="0"/>
              <a:t>RNNs can take a long time to train because of backpropagation through many timesteps</a:t>
            </a:r>
          </a:p>
          <a:p>
            <a:pPr lvl="1"/>
            <a:r>
              <a:rPr lang="en-US" dirty="0"/>
              <a:t>LSTMs/GRUs and attention mechanisms increase the complexity of the backpropagation</a:t>
            </a:r>
          </a:p>
          <a:p>
            <a:pPr lvl="1"/>
            <a:r>
              <a:rPr lang="en-US" dirty="0"/>
              <a:t>In comparison, CNN takes around 20 minutes per fold on same data</a:t>
            </a:r>
          </a:p>
        </p:txBody>
      </p:sp>
    </p:spTree>
    <p:extLst>
      <p:ext uri="{BB962C8B-B14F-4D97-AF65-F5344CB8AC3E}">
        <p14:creationId xmlns:p14="http://schemas.microsoft.com/office/powerpoint/2010/main" val="2457957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 – Primary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12  possible cancer locations</a:t>
            </a:r>
          </a:p>
          <a:p>
            <a:pPr lvl="1"/>
            <a:r>
              <a:rPr lang="en-US" dirty="0"/>
              <a:t>Uneven class distribution, some with only ~10 occurrences in dataset</a:t>
            </a:r>
          </a:p>
          <a:p>
            <a:pPr lvl="1"/>
            <a:r>
              <a:rPr lang="en-US" dirty="0"/>
              <a:t>F-score used for performance metric</a:t>
            </a:r>
          </a:p>
          <a:p>
            <a:pPr lvl="1"/>
            <a:r>
              <a:rPr lang="en-US" dirty="0"/>
              <a:t>Micro F-score is weighted F-score average based on class size</a:t>
            </a:r>
          </a:p>
          <a:p>
            <a:pPr lvl="1"/>
            <a:r>
              <a:rPr lang="en-US" dirty="0"/>
              <a:t>Macro F-score is unweighted F-score average across all classes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3864908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3800" dirty="0"/>
              <a:t>HAN Performance – Histology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71448"/>
            <a:ext cx="10783888" cy="4892566"/>
          </a:xfrm>
        </p:spPr>
        <p:txBody>
          <a:bodyPr>
            <a:normAutofit/>
          </a:bodyPr>
          <a:lstStyle/>
          <a:p>
            <a:r>
              <a:rPr lang="en-US" dirty="0"/>
              <a:t>4 possible histological grades</a:t>
            </a:r>
          </a:p>
          <a:p>
            <a:pPr lvl="1"/>
            <a:r>
              <a:rPr lang="en-US" dirty="0"/>
              <a:t>1-4, indicating how abnormal tumor cells and tumor tissues look under a microscope with 4 being most abnormal</a:t>
            </a:r>
          </a:p>
          <a:p>
            <a:pPr lvl="1"/>
            <a:r>
              <a:rPr lang="en-US" dirty="0"/>
              <a:t>Indicates how quickly a tumor is likely to grow and spread</a:t>
            </a:r>
          </a:p>
          <a:p>
            <a:r>
              <a:rPr lang="en-US" dirty="0"/>
              <a:t>Performance comparison – Micro/Macro F-Score</a:t>
            </a:r>
          </a:p>
          <a:p>
            <a:pPr lvl="1"/>
            <a:r>
              <a:rPr lang="en-US" dirty="0"/>
              <a:t>Naïve Bayes: [redacted]</a:t>
            </a:r>
          </a:p>
          <a:p>
            <a:pPr lvl="1"/>
            <a:r>
              <a:rPr lang="en-US" dirty="0"/>
              <a:t>Random Forests: [redacted]</a:t>
            </a:r>
          </a:p>
          <a:p>
            <a:pPr lvl="1"/>
            <a:r>
              <a:rPr lang="en-US" dirty="0"/>
              <a:t>XG-Boost: [redacted]</a:t>
            </a:r>
          </a:p>
          <a:p>
            <a:pPr lvl="1"/>
            <a:r>
              <a:rPr lang="en-US" dirty="0"/>
              <a:t>CNN: [redacted]</a:t>
            </a:r>
          </a:p>
          <a:p>
            <a:pPr lvl="1"/>
            <a:r>
              <a:rPr lang="en-US" dirty="0"/>
              <a:t>HAN: [redacted]</a:t>
            </a:r>
          </a:p>
        </p:txBody>
      </p:sp>
    </p:spTree>
    <p:extLst>
      <p:ext uri="{BB962C8B-B14F-4D97-AF65-F5344CB8AC3E}">
        <p14:creationId xmlns:p14="http://schemas.microsoft.com/office/powerpoint/2010/main" val="1285901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43996" y="2727965"/>
            <a:ext cx="8988120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43476" y="4543123"/>
            <a:ext cx="7589160" cy="1883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022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2"/>
            <a:ext cx="10783888" cy="1374642"/>
          </a:xfrm>
        </p:spPr>
        <p:txBody>
          <a:bodyPr>
            <a:normAutofit/>
          </a:bodyPr>
          <a:lstStyle/>
          <a:p>
            <a:r>
              <a:rPr lang="en-US" dirty="0"/>
              <a:t>Thanks to attention, we can visualize the most important words in each line as well as the most important lines in each document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14696" y="2507380"/>
            <a:ext cx="8046720" cy="198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7636" y="4935669"/>
            <a:ext cx="9600840" cy="1293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2828"/>
            <a:ext cx="6937101" cy="4787462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are based on how real neurons operate</a:t>
            </a:r>
          </a:p>
          <a:p>
            <a:r>
              <a:rPr lang="en-US" dirty="0"/>
              <a:t>A neuron receives input signals from other neurons in the form of electric impulses</a:t>
            </a:r>
          </a:p>
          <a:p>
            <a:r>
              <a:rPr lang="en-US" dirty="0"/>
              <a:t>If the total electric impulses received exceeds a specific threshold, it “fires”, sending an electric impulse of its own</a:t>
            </a:r>
          </a:p>
          <a:p>
            <a:r>
              <a:rPr lang="en-US" dirty="0"/>
              <a:t>Other neurons then receive that electric impulse, and they may  then send our their own impulses, and so on</a:t>
            </a:r>
          </a:p>
          <a:p>
            <a:r>
              <a:rPr lang="en-US" dirty="0"/>
              <a:t>Depending on which neurons fire, an action is executed or a decision is made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09220" y="2356914"/>
            <a:ext cx="4819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545021"/>
            <a:ext cx="10783888" cy="4494831"/>
          </a:xfrm>
        </p:spPr>
        <p:txBody>
          <a:bodyPr>
            <a:normAutofit/>
          </a:bodyPr>
          <a:lstStyle/>
          <a:p>
            <a:r>
              <a:rPr lang="en-US" dirty="0"/>
              <a:t>We can also use attention to find the words that contribute most towards the classification task at hand: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97397" y="2622884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dirty="0"/>
              <a:t>sternal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temporal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 err="1"/>
              <a:t>subcarina</a:t>
            </a:r>
            <a:endParaRPr lang="en-US" dirty="0"/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arm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mainstem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liver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breast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upper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carina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lower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95646" y="2622885"/>
            <a:ext cx="3572962" cy="3826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>
              <a:buSzPct val="45000"/>
              <a:buFont typeface="StarSymbol"/>
              <a:buChar char="●"/>
            </a:pPr>
            <a:r>
              <a:rPr lang="en-US" dirty="0"/>
              <a:t>middle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frontal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lingula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oclock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ovarian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lll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lul</a:t>
            </a: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lung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iliac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rul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03132"/>
            <a:ext cx="10783888" cy="4582510"/>
          </a:xfrm>
        </p:spPr>
        <p:txBody>
          <a:bodyPr>
            <a:normAutofit/>
          </a:bodyPr>
          <a:lstStyle/>
          <a:p>
            <a:r>
              <a:rPr lang="en-US" dirty="0"/>
              <a:t>Scaling model to utilize multiple GPUs to improve runtime</a:t>
            </a:r>
          </a:p>
          <a:p>
            <a:pPr lvl="1"/>
            <a:r>
              <a:rPr lang="en-US" dirty="0"/>
              <a:t>We are receiving a much larger dataset in the summer (possibly tens or hundreds of thousands of reports)</a:t>
            </a:r>
          </a:p>
          <a:p>
            <a:pPr lvl="1"/>
            <a:r>
              <a:rPr lang="en-US" dirty="0"/>
              <a:t>Don’t want to wait weeks for model to train</a:t>
            </a:r>
          </a:p>
          <a:p>
            <a:r>
              <a:rPr lang="en-US" dirty="0"/>
              <a:t>Utilize semi-supervised learning to train model</a:t>
            </a:r>
          </a:p>
          <a:p>
            <a:pPr lvl="1"/>
            <a:r>
              <a:rPr lang="en-US" dirty="0"/>
              <a:t>About twice as much unlabeled reports as labeled ones</a:t>
            </a:r>
          </a:p>
          <a:p>
            <a:pPr lvl="1"/>
            <a:r>
              <a:rPr lang="en-US" dirty="0"/>
              <a:t>Would like to be able to use unlabeled data to train the model</a:t>
            </a:r>
          </a:p>
          <a:p>
            <a:pPr lvl="1"/>
            <a:r>
              <a:rPr lang="en-US" dirty="0"/>
              <a:t>One possibility is pretraining the network using sequence to sequence autoencoders, i.e., given a document, create a document embedding, then reconstruct the original document from that embedding</a:t>
            </a:r>
          </a:p>
          <a:p>
            <a:pPr lvl="1"/>
            <a:r>
              <a:rPr lang="en-US" dirty="0"/>
              <a:t>Ladder networks utilize the same principle but can perform supervised/unsupervised training simultaneous by combining both networks into a single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5546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498558"/>
            <a:ext cx="8825658" cy="3329581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r>
              <a:rPr lang="en-US" sz="2400" dirty="0"/>
              <a:t>https://github.com/iamshang1/Projects</a:t>
            </a:r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 operate on the same principle</a:t>
            </a:r>
          </a:p>
          <a:p>
            <a:r>
              <a:rPr lang="en-US" dirty="0"/>
              <a:t>Each artificial neuron receives input from previous neurons</a:t>
            </a:r>
          </a:p>
          <a:p>
            <a:r>
              <a:rPr lang="en-US" dirty="0"/>
              <a:t>Each neuron processes all input received using an </a:t>
            </a:r>
            <a:r>
              <a:rPr lang="en-US" b="1" dirty="0"/>
              <a:t>activation function</a:t>
            </a:r>
            <a:r>
              <a:rPr lang="en-US" i="1" dirty="0"/>
              <a:t> </a:t>
            </a:r>
            <a:r>
              <a:rPr lang="en-US" dirty="0"/>
              <a:t>(e.g. sigmoid), which determines how much signal to pass on</a:t>
            </a:r>
          </a:p>
          <a:p>
            <a:r>
              <a:rPr lang="en-US" dirty="0"/>
              <a:t>The neurons at the very end determine the outcome or decision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35" y="3675475"/>
            <a:ext cx="5375221" cy="26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03131"/>
            <a:ext cx="9501626" cy="4987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276669"/>
            <a:ext cx="10494580" cy="53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1600"/>
            <a:ext cx="8946541" cy="2843047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are designed for time-series data (e.g. weather, stock market data, speech audio, natural language)</a:t>
            </a:r>
          </a:p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69" y="4135819"/>
            <a:ext cx="4665772" cy="22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7724"/>
            <a:ext cx="8946541" cy="2716923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7649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4132</TotalTime>
  <Words>3209</Words>
  <Application>Microsoft Office PowerPoint</Application>
  <PresentationFormat>Widescreen</PresentationFormat>
  <Paragraphs>324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Century Gothic</vt:lpstr>
      <vt:lpstr>StarSymbol</vt:lpstr>
      <vt:lpstr>Wingdings 3</vt:lpstr>
      <vt:lpstr>Ion</vt:lpstr>
      <vt:lpstr>Hierarchical Attention Networks From Scratch</vt:lpstr>
      <vt:lpstr>Background</vt:lpstr>
      <vt:lpstr>Background</vt:lpstr>
      <vt:lpstr>Goals</vt:lpstr>
      <vt:lpstr>What’s a Neural Network?</vt:lpstr>
      <vt:lpstr>What’s a Neural Network?</vt:lpstr>
      <vt:lpstr>Neural Network Example</vt:lpstr>
      <vt:lpstr>Recurrent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Hierarchical  Attention Networks</vt:lpstr>
      <vt:lpstr>Hierarchical  Attention Networks</vt:lpstr>
      <vt:lpstr>Hierarchical  Attention Networks</vt:lpstr>
      <vt:lpstr>HAN Performance</vt:lpstr>
      <vt:lpstr>HAN Performance – Primary Site</vt:lpstr>
      <vt:lpstr>HAN Performance – Histology</vt:lpstr>
      <vt:lpstr>HAN Visualizations</vt:lpstr>
      <vt:lpstr>HAN Visualizations</vt:lpstr>
      <vt:lpstr>HAN Visualizations</vt:lpstr>
      <vt:lpstr>What’s Next?</vt:lpstr>
      <vt:lpstr>Questions? https://github.com/iamshang1/Projects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258</cp:revision>
  <dcterms:created xsi:type="dcterms:W3CDTF">2017-04-05T23:11:45Z</dcterms:created>
  <dcterms:modified xsi:type="dcterms:W3CDTF">2017-04-10T23:35:11Z</dcterms:modified>
</cp:coreProperties>
</file>